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6" r:id="rId2"/>
  </p:sldMasterIdLst>
  <p:notesMasterIdLst>
    <p:notesMasterId r:id="rId50"/>
  </p:notesMasterIdLst>
  <p:handoutMasterIdLst>
    <p:handoutMasterId r:id="rId51"/>
  </p:handoutMasterIdLst>
  <p:sldIdLst>
    <p:sldId id="923" r:id="rId3"/>
    <p:sldId id="985" r:id="rId4"/>
    <p:sldId id="941" r:id="rId5"/>
    <p:sldId id="942" r:id="rId6"/>
    <p:sldId id="943" r:id="rId7"/>
    <p:sldId id="926" r:id="rId8"/>
    <p:sldId id="945" r:id="rId9"/>
    <p:sldId id="944" r:id="rId10"/>
    <p:sldId id="939" r:id="rId11"/>
    <p:sldId id="940" r:id="rId12"/>
    <p:sldId id="935" r:id="rId13"/>
    <p:sldId id="937" r:id="rId14"/>
    <p:sldId id="949" r:id="rId15"/>
    <p:sldId id="948" r:id="rId16"/>
    <p:sldId id="956" r:id="rId17"/>
    <p:sldId id="958" r:id="rId18"/>
    <p:sldId id="951" r:id="rId19"/>
    <p:sldId id="950" r:id="rId20"/>
    <p:sldId id="952" r:id="rId21"/>
    <p:sldId id="955" r:id="rId22"/>
    <p:sldId id="960" r:id="rId23"/>
    <p:sldId id="962" r:id="rId24"/>
    <p:sldId id="963" r:id="rId25"/>
    <p:sldId id="964" r:id="rId26"/>
    <p:sldId id="965" r:id="rId27"/>
    <p:sldId id="966" r:id="rId28"/>
    <p:sldId id="967" r:id="rId29"/>
    <p:sldId id="968" r:id="rId30"/>
    <p:sldId id="969" r:id="rId31"/>
    <p:sldId id="970" r:id="rId32"/>
    <p:sldId id="971" r:id="rId33"/>
    <p:sldId id="972" r:id="rId34"/>
    <p:sldId id="974" r:id="rId35"/>
    <p:sldId id="973" r:id="rId36"/>
    <p:sldId id="975" r:id="rId37"/>
    <p:sldId id="976" r:id="rId38"/>
    <p:sldId id="990" r:id="rId39"/>
    <p:sldId id="991" r:id="rId40"/>
    <p:sldId id="992" r:id="rId41"/>
    <p:sldId id="983" r:id="rId42"/>
    <p:sldId id="982" r:id="rId43"/>
    <p:sldId id="986" r:id="rId44"/>
    <p:sldId id="987" r:id="rId45"/>
    <p:sldId id="989" r:id="rId46"/>
    <p:sldId id="988" r:id="rId47"/>
    <p:sldId id="994" r:id="rId48"/>
    <p:sldId id="993" r:id="rId49"/>
  </p:sldIdLst>
  <p:sldSz cx="9144000" cy="6858000" type="screen4x3"/>
  <p:notesSz cx="7077075" cy="9363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00CC"/>
    <a:srgbClr val="660066"/>
    <a:srgbClr val="0000FF"/>
    <a:srgbClr val="33CC33"/>
    <a:srgbClr val="FF0000"/>
    <a:srgbClr val="007635"/>
    <a:srgbClr val="777777"/>
    <a:srgbClr val="00FFFF"/>
    <a:srgbClr val="99FF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1466" autoAdjust="0"/>
  </p:normalViewPr>
  <p:slideViewPr>
    <p:cSldViewPr>
      <p:cViewPr>
        <p:scale>
          <a:sx n="75" d="100"/>
          <a:sy n="75" d="100"/>
        </p:scale>
        <p:origin x="-123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7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12" Type="http://schemas.openxmlformats.org/officeDocument/2006/relationships/image" Target="../media/image41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11" Type="http://schemas.openxmlformats.org/officeDocument/2006/relationships/image" Target="../media/image40.wmf"/><Relationship Id="rId5" Type="http://schemas.openxmlformats.org/officeDocument/2006/relationships/image" Target="../media/image3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67269" cy="468154"/>
          </a:xfrm>
          <a:prstGeom prst="rect">
            <a:avLst/>
          </a:prstGeom>
        </p:spPr>
        <p:txBody>
          <a:bodyPr vert="horz" wrap="square" lIns="92473" tIns="46237" rIns="92473" bIns="46237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199" y="0"/>
            <a:ext cx="3067269" cy="468154"/>
          </a:xfrm>
          <a:prstGeom prst="rect">
            <a:avLst/>
          </a:prstGeom>
        </p:spPr>
        <p:txBody>
          <a:bodyPr vert="horz" wrap="square" lIns="92473" tIns="46237" rIns="92473" bIns="46237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E0A5E7F-91BC-47FE-9CD0-BA37A08E1AF0}" type="datetimeFigureOut">
              <a:rPr lang="zh-CN" altLang="en-US"/>
              <a:pPr>
                <a:defRPr/>
              </a:pPr>
              <a:t>2016/3/31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93318"/>
            <a:ext cx="3067269" cy="468154"/>
          </a:xfrm>
          <a:prstGeom prst="rect">
            <a:avLst/>
          </a:prstGeom>
        </p:spPr>
        <p:txBody>
          <a:bodyPr vert="horz" wrap="square" lIns="92473" tIns="46237" rIns="92473" bIns="46237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199" y="8893318"/>
            <a:ext cx="3067269" cy="468154"/>
          </a:xfrm>
          <a:prstGeom prst="rect">
            <a:avLst/>
          </a:prstGeom>
        </p:spPr>
        <p:txBody>
          <a:bodyPr vert="horz" wrap="square" lIns="92473" tIns="46237" rIns="92473" bIns="4623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E994F18-7F9F-4F44-B6ED-A29389564B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99676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67269" cy="468154"/>
          </a:xfrm>
          <a:prstGeom prst="rect">
            <a:avLst/>
          </a:prstGeom>
        </p:spPr>
        <p:txBody>
          <a:bodyPr vert="horz" wrap="square" lIns="94008" tIns="47004" rIns="94008" bIns="4700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199" y="0"/>
            <a:ext cx="3067269" cy="468154"/>
          </a:xfrm>
          <a:prstGeom prst="rect">
            <a:avLst/>
          </a:prstGeom>
        </p:spPr>
        <p:txBody>
          <a:bodyPr vert="horz" wrap="square" lIns="94008" tIns="47004" rIns="94008" bIns="4700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CB58B9E6-0B37-40F6-AA21-30E3209B1BEC}" type="datetimeFigureOut">
              <a:rPr lang="zh-CN" altLang="en-US"/>
              <a:pPr>
                <a:defRPr/>
              </a:pPr>
              <a:t>2016/3/31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1675"/>
            <a:ext cx="4683125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08" tIns="47004" rIns="94008" bIns="4700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4008" tIns="47004" rIns="94008" bIns="4700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93318"/>
            <a:ext cx="3067269" cy="468154"/>
          </a:xfrm>
          <a:prstGeom prst="rect">
            <a:avLst/>
          </a:prstGeom>
        </p:spPr>
        <p:txBody>
          <a:bodyPr vert="horz" wrap="square" lIns="94008" tIns="47004" rIns="94008" bIns="4700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199" y="8893318"/>
            <a:ext cx="3067269" cy="468154"/>
          </a:xfrm>
          <a:prstGeom prst="rect">
            <a:avLst/>
          </a:prstGeom>
        </p:spPr>
        <p:txBody>
          <a:bodyPr vert="horz" wrap="square" lIns="94008" tIns="47004" rIns="94008" bIns="4700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F62D23-8896-4EEE-A236-2EE6A1E2D2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911097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0174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FE207-3BCF-4AB5-9437-5CC5C6B3EB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00033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39F36-46C6-41AF-A2FC-DDC7D21720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60820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5CE2A-82AB-4D98-B2B0-E6F73856FF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478947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991AD-7FD3-4761-BD21-D09A60F5DF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08267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9FFDE-1C59-451E-842C-7B4D71DFC8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393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DF3AE-4E81-4566-A7CA-EE49A777D0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361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8CFFD-7A01-408E-93B7-2B3704D66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57320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1663" y="1776413"/>
            <a:ext cx="4054475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8538" y="1776413"/>
            <a:ext cx="4054475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2F795-EDDA-4F93-807B-81F11CE28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0989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11EC2-57CE-4529-A658-2A800F4DAF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4936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F5AB8-44AF-4A77-90FC-99432B5F0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1557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3E1FC-0C15-43E1-86BD-B7620FA01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576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0A8FC-E70D-4D55-B10B-3193F1CDBB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38540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9A55-9D23-42B4-AC15-BE30CB80B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2030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B5023-7DFA-45FE-BD35-31F5C38D3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095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31E71-8ED4-40AA-AE12-AA2001927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5658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762000"/>
            <a:ext cx="2176463" cy="4916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988" y="762000"/>
            <a:ext cx="6380162" cy="4916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7D65D-EF59-451B-87A9-C8DB92B327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4357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fld id="{B98EF940-5816-4B8C-9551-2F1BCF7391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8227441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fld id="{FF00608F-6F3E-43DB-80ED-5B2508F802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90972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sz="2800" dirty="0" smtClean="0">
                <a:solidFill>
                  <a:schemeClr val="bg1"/>
                </a:solidFill>
                <a:effectLst/>
                <a:latin typeface="Arial Black" pitchFamily="34" charset="0"/>
                <a:ea typeface="ＭＳ Ｐゴシック" pitchFamily="34" charset="-128"/>
                <a:cs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fld id="{37E2F5A9-DA08-46C9-B97B-34E5A756F30E}" type="slidenum">
              <a:rPr lang="zh-CN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273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40601-8993-47CD-ACD9-97D2B687A5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839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B6B7D-1F46-4339-8E8E-99C5241F59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0586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3F468-1E19-4704-92EB-409C1BD82A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5006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3AB3E-D778-4FAB-ADD8-E3EE1CCAFE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48352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45564-3968-4730-ADED-D7A7FCBCBE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29376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968C0-67DE-40CA-AB4D-2A8332013C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89862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4EA69-82AA-441A-9D67-36C7460C71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91643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AC79CF1F-0466-4E0B-B17F-2752C5143E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49" descr="8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0" b="41270"/>
          <a:stretch>
            <a:fillRect/>
          </a:stretch>
        </p:blipFill>
        <p:spPr bwMode="auto">
          <a:xfrm>
            <a:off x="0" y="6470650"/>
            <a:ext cx="91408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250" descr="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553" b="23215"/>
          <a:stretch>
            <a:fillRect/>
          </a:stretch>
        </p:blipFill>
        <p:spPr bwMode="auto">
          <a:xfrm>
            <a:off x="0" y="0"/>
            <a:ext cx="9144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3988" y="762000"/>
            <a:ext cx="8685212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1663" y="1776413"/>
            <a:ext cx="826135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603CA5B-C6C7-438E-BDC9-C69B2CF3822F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  <p:sp>
        <p:nvSpPr>
          <p:cNvPr id="2055" name="Text Box 222"/>
          <p:cNvSpPr txBox="1">
            <a:spLocks noChangeArrowheads="1"/>
          </p:cNvSpPr>
          <p:nvPr/>
        </p:nvSpPr>
        <p:spPr bwMode="black">
          <a:xfrm>
            <a:off x="1447800" y="52388"/>
            <a:ext cx="130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smtClean="0">
                <a:solidFill>
                  <a:srgbClr val="FFFFFF"/>
                </a:solidFill>
              </a:rPr>
              <a:t>IBM Research</a:t>
            </a:r>
          </a:p>
        </p:txBody>
      </p:sp>
      <p:sp>
        <p:nvSpPr>
          <p:cNvPr id="7176" name="Rectangle 225"/>
          <p:cNvSpPr>
            <a:spLocks noChangeArrowheads="1"/>
          </p:cNvSpPr>
          <p:nvPr/>
        </p:nvSpPr>
        <p:spPr bwMode="black">
          <a:xfrm>
            <a:off x="5672138" y="6499225"/>
            <a:ext cx="3359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sz="100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© 2012 IBM Corporation</a:t>
            </a:r>
          </a:p>
        </p:txBody>
      </p:sp>
      <p:pic>
        <p:nvPicPr>
          <p:cNvPr id="7177" name="Picture 226" descr="ibm_light_gray_logo_300dpi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667"/>
          <a:stretch>
            <a:fillRect/>
          </a:stretch>
        </p:blipFill>
        <p:spPr bwMode="invGray">
          <a:xfrm>
            <a:off x="8461375" y="61913"/>
            <a:ext cx="6223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Line 233"/>
          <p:cNvSpPr>
            <a:spLocks noChangeShapeType="1"/>
          </p:cNvSpPr>
          <p:nvPr/>
        </p:nvSpPr>
        <p:spPr bwMode="black">
          <a:xfrm>
            <a:off x="1447800" y="147638"/>
            <a:ext cx="0" cy="2349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00" b="1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79" name="Line 236"/>
          <p:cNvSpPr>
            <a:spLocks noChangeShapeType="1"/>
          </p:cNvSpPr>
          <p:nvPr/>
        </p:nvSpPr>
        <p:spPr bwMode="black">
          <a:xfrm>
            <a:off x="1447800" y="6475413"/>
            <a:ext cx="0" cy="1920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00" b="1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80" name="Rectangle 225"/>
          <p:cNvSpPr>
            <a:spLocks noChangeArrowheads="1"/>
          </p:cNvSpPr>
          <p:nvPr userDrawn="1"/>
        </p:nvSpPr>
        <p:spPr bwMode="black">
          <a:xfrm>
            <a:off x="2965450" y="6499225"/>
            <a:ext cx="33591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100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Social Analytics &amp; Collaboration Technologies Group</a:t>
            </a:r>
          </a:p>
        </p:txBody>
      </p:sp>
    </p:spTree>
    <p:extLst>
      <p:ext uri="{BB962C8B-B14F-4D97-AF65-F5344CB8AC3E}">
        <p14:creationId xmlns:p14="http://schemas.microsoft.com/office/powerpoint/2010/main" xmlns="" val="25576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itchFamily="34" charset="0"/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cs typeface="+mn-cs"/>
        </a:defRPr>
      </a:lvl3pPr>
      <a:lvl4pPr marL="114300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>
          <a:solidFill>
            <a:schemeClr val="tx1"/>
          </a:solidFill>
          <a:latin typeface="+mn-lt"/>
          <a:cs typeface="+mn-cs"/>
        </a:defRPr>
      </a:lvl4pPr>
      <a:lvl5pPr marL="148590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5pPr>
      <a:lvl6pPr marL="1943100" indent="-1714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2400300" indent="-1714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857500" indent="-1714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3314700" indent="-1714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9.bin"/><Relationship Id="rId3" Type="http://schemas.openxmlformats.org/officeDocument/2006/relationships/image" Target="../media/image42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1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ch.ch/" TargetMode="External"/><Relationship Id="rId7" Type="http://schemas.openxmlformats.org/officeDocument/2006/relationships/hyperlink" Target="https://github.com/lisa-lab/pylearn2" TargetMode="External"/><Relationship Id="rId2" Type="http://schemas.openxmlformats.org/officeDocument/2006/relationships/hyperlink" Target="http://caffe.berkeleyvisi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musbergpalm/DeepLearnToolbox" TargetMode="External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://deeplearning.net/software/theano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3.png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381000"/>
            <a:ext cx="7924800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 smtClean="0">
                <a:solidFill>
                  <a:srgbClr val="660066"/>
                </a:solidFill>
              </a:rPr>
              <a:t>Introduction to Deep Learning</a:t>
            </a:r>
            <a:br>
              <a:rPr lang="en-US" altLang="zh-CN" sz="4400" dirty="0" smtClean="0">
                <a:solidFill>
                  <a:srgbClr val="660066"/>
                </a:solidFill>
              </a:rPr>
            </a:br>
            <a:r>
              <a:rPr lang="en-US" altLang="zh-CN" dirty="0" smtClean="0">
                <a:solidFill>
                  <a:srgbClr val="660066"/>
                </a:solidFill>
              </a:rPr>
              <a:t/>
            </a:r>
            <a:br>
              <a:rPr lang="en-US" altLang="zh-CN" dirty="0" smtClean="0">
                <a:solidFill>
                  <a:srgbClr val="660066"/>
                </a:solidFill>
              </a:rPr>
            </a:br>
            <a:endParaRPr lang="en-US" altLang="zh-CN" dirty="0" smtClean="0">
              <a:solidFill>
                <a:srgbClr val="660066"/>
              </a:solidFill>
            </a:endParaRPr>
          </a:p>
          <a:p>
            <a:endParaRPr lang="en-US" altLang="en-US" sz="3200" dirty="0" smtClean="0">
              <a:solidFill>
                <a:srgbClr val="660066"/>
              </a:solidFill>
              <a:ea typeface="ＭＳ Ｐゴシック" panose="020B0600070205080204" pitchFamily="34" charset="-128"/>
            </a:endParaRPr>
          </a:p>
          <a:p>
            <a:endParaRPr lang="en-US" altLang="en-US" sz="3200" dirty="0" smtClean="0">
              <a:solidFill>
                <a:srgbClr val="660066"/>
              </a:solidFill>
              <a:ea typeface="ＭＳ Ｐゴシック" panose="020B0600070205080204" pitchFamily="34" charset="-128"/>
            </a:endParaRPr>
          </a:p>
          <a:p>
            <a:endParaRPr lang="en-US" altLang="en-US" sz="3200" dirty="0" smtClean="0">
              <a:solidFill>
                <a:srgbClr val="660066"/>
              </a:solidFill>
              <a:ea typeface="ＭＳ Ｐゴシック" panose="020B0600070205080204" pitchFamily="34" charset="-128"/>
            </a:endParaRPr>
          </a:p>
          <a:p>
            <a:endParaRPr lang="en-US" altLang="en-US" sz="3200" dirty="0" smtClean="0">
              <a:solidFill>
                <a:srgbClr val="660066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3200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>Yu Cheng</a:t>
            </a:r>
            <a:r>
              <a:rPr lang="en-US" altLang="en-US" sz="2000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sz="2000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</a:br>
            <a:r>
              <a:rPr lang="en-US" altLang="en-US" sz="2000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sz="2000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</a:br>
            <a:r>
              <a:rPr lang="en-US" altLang="en-US" sz="2000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>IBM T.J. Watson Research Center</a:t>
            </a:r>
            <a:r>
              <a:rPr lang="en-US" altLang="en-US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</a:br>
            <a:r>
              <a:rPr lang="en-US" altLang="en-US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>chengyu@us.ibm.com</a:t>
            </a:r>
            <a:br>
              <a:rPr lang="en-US" altLang="en-US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</a:br>
            <a:r>
              <a:rPr lang="en-US" altLang="en-US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</a:br>
            <a:r>
              <a:rPr lang="en-US" altLang="en-US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>March 31</a:t>
            </a:r>
            <a:r>
              <a:rPr lang="en-US" altLang="en-US" baseline="30000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>th</a:t>
            </a:r>
            <a:r>
              <a:rPr lang="en-US" altLang="en-US" dirty="0" smtClean="0">
                <a:solidFill>
                  <a:srgbClr val="660066"/>
                </a:solidFill>
                <a:ea typeface="ＭＳ Ｐゴシック" panose="020B0600070205080204" pitchFamily="34" charset="-128"/>
              </a:rPr>
              <a:t>, 2016</a:t>
            </a:r>
            <a:endParaRPr lang="en-US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545564-3968-4730-ADED-D7A7FCBCBE8B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Success in Speech Recognition</a:t>
            </a:r>
          </a:p>
        </p:txBody>
      </p:sp>
      <p:pic>
        <p:nvPicPr>
          <p:cNvPr id="7" name="图片 6" descr="spee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990600"/>
            <a:ext cx="701040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14400" y="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Why do we need deep model?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81000" y="838200"/>
          <a:ext cx="81534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400"/>
              </a:tblGrid>
              <a:tr h="489584">
                <a:tc>
                  <a:txBody>
                    <a:bodyPr/>
                    <a:lstStyle/>
                    <a:p>
                      <a:r>
                        <a:rPr lang="en-US" dirty="0" smtClean="0"/>
                        <a:t>Why Deep</a:t>
                      </a:r>
                      <a:r>
                        <a:rPr lang="en-US" baseline="0" dirty="0" smtClean="0"/>
                        <a:t> Model? </a:t>
                      </a:r>
                      <a:endParaRPr lang="en-US" dirty="0"/>
                    </a:p>
                  </a:txBody>
                  <a:tcPr/>
                </a:tc>
              </a:tr>
              <a:tr h="805816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sz="2200" dirty="0" smtClean="0"/>
                        <a:t>Fill</a:t>
                      </a:r>
                      <a:r>
                        <a:rPr lang="en-US" sz="2200" baseline="0" dirty="0" smtClean="0"/>
                        <a:t> in the gap between low-level feature and semantic meaning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2200" baseline="0" dirty="0" smtClean="0">
                          <a:solidFill>
                            <a:srgbClr val="FF0000"/>
                          </a:solidFill>
                        </a:rPr>
                        <a:t>Learn useful high-level abstractions with less variant/noise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图片 13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3886200"/>
            <a:ext cx="5718439" cy="1967508"/>
          </a:xfrm>
          <a:prstGeom prst="rect">
            <a:avLst/>
          </a:prstGeom>
        </p:spPr>
      </p:pic>
      <p:pic>
        <p:nvPicPr>
          <p:cNvPr id="15" name="图片 14" descr="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5000" y="2743200"/>
            <a:ext cx="6858000" cy="1171575"/>
          </a:xfrm>
          <a:prstGeom prst="rect">
            <a:avLst/>
          </a:prstGeom>
        </p:spPr>
      </p:pic>
      <p:pic>
        <p:nvPicPr>
          <p:cNvPr id="16" name="图片 15" descr="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" y="2438400"/>
            <a:ext cx="1514475" cy="990600"/>
          </a:xfrm>
          <a:prstGeom prst="rect">
            <a:avLst/>
          </a:prstGeom>
        </p:spPr>
      </p:pic>
      <p:pic>
        <p:nvPicPr>
          <p:cNvPr id="17" name="图片 16" descr="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3581400"/>
            <a:ext cx="1609203" cy="1155700"/>
          </a:xfrm>
          <a:prstGeom prst="rect">
            <a:avLst/>
          </a:prstGeom>
        </p:spPr>
      </p:pic>
      <p:pic>
        <p:nvPicPr>
          <p:cNvPr id="18" name="图片 17" descr="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1" y="4800600"/>
            <a:ext cx="1676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20762"/>
            <a:ext cx="8839200" cy="4694238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Goal: </a:t>
            </a:r>
          </a:p>
          <a:p>
            <a:pPr>
              <a:buNone/>
            </a:pPr>
            <a:r>
              <a:rPr lang="en-US" sz="2800" dirty="0" smtClean="0">
                <a:ea typeface="宋体" pitchFamily="2" charset="-122"/>
              </a:rPr>
              <a:t>    </a:t>
            </a:r>
            <a:r>
              <a:rPr lang="en-US" sz="2600" dirty="0" smtClean="0"/>
              <a:t>To understand the foundations of neural networks and deep learning, at a level sufficient for reading recent research papers</a:t>
            </a:r>
            <a:endParaRPr lang="en-US" altLang="zh-CN" sz="260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sz="1000" dirty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Schedule: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600" dirty="0" smtClean="0"/>
              <a:t>    - Basic of DNN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600" dirty="0" smtClean="0"/>
              <a:t>    - Different types of DNN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600" dirty="0" smtClean="0"/>
              <a:t>    - Advanced topics in DNN</a:t>
            </a: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>
              <a:solidFill>
                <a:srgbClr val="660066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Course Outline</a:t>
            </a:r>
          </a:p>
        </p:txBody>
      </p:sp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Which structure is deep?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048000"/>
            <a:ext cx="7543800" cy="24384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66800" y="1066800"/>
            <a:ext cx="6705600" cy="137160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0000CC"/>
                </a:solidFill>
                <a:latin typeface="+mj-lt"/>
                <a:ea typeface="宋体" pitchFamily="2" charset="-122"/>
              </a:rPr>
              <a:t>Structures with more than </a:t>
            </a:r>
            <a:r>
              <a:rPr lang="en-US" altLang="zh-CN" sz="2800" dirty="0" smtClean="0">
                <a:solidFill>
                  <a:srgbClr val="FF0000"/>
                </a:solidFill>
                <a:latin typeface="+mj-lt"/>
                <a:ea typeface="宋体" pitchFamily="2" charset="-122"/>
              </a:rPr>
              <a:t>one (&gt;=2) </a:t>
            </a:r>
            <a:r>
              <a:rPr lang="en-US" altLang="zh-CN" sz="2800" dirty="0" smtClean="0">
                <a:solidFill>
                  <a:srgbClr val="0000CC"/>
                </a:solidFill>
                <a:latin typeface="+mj-lt"/>
                <a:ea typeface="宋体" pitchFamily="2" charset="-122"/>
              </a:rPr>
              <a:t>stage of </a:t>
            </a:r>
            <a:r>
              <a:rPr lang="en-US" altLang="zh-CN" sz="2800" dirty="0" smtClean="0">
                <a:solidFill>
                  <a:srgbClr val="FF0000"/>
                </a:solidFill>
                <a:latin typeface="+mj-lt"/>
                <a:ea typeface="宋体" pitchFamily="2" charset="-122"/>
              </a:rPr>
              <a:t>nonlinear,</a:t>
            </a:r>
            <a:r>
              <a:rPr lang="en-US" altLang="zh-CN" sz="2800" dirty="0" smtClean="0">
                <a:solidFill>
                  <a:srgbClr val="0000CC"/>
                </a:solidFill>
                <a:latin typeface="+mj-lt"/>
                <a:ea typeface="宋体" pitchFamily="2" charset="-122"/>
              </a:rPr>
              <a:t>  trainable feature transform</a:t>
            </a:r>
            <a:endParaRPr lang="en-US" altLang="zh-CN" sz="2800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Why is deep structure powerful?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4495800" cy="3429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14800" cy="35052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0000CC"/>
                </a:solidFill>
                <a:latin typeface="+mj-lt"/>
                <a:ea typeface="宋体" pitchFamily="2" charset="-122"/>
              </a:rPr>
              <a:t>1-layer only model liner </a:t>
            </a:r>
            <a:r>
              <a:rPr lang="en-US" altLang="zh-CN" sz="2400" dirty="0" err="1" smtClean="0">
                <a:solidFill>
                  <a:srgbClr val="0000CC"/>
                </a:solidFill>
                <a:latin typeface="+mj-lt"/>
                <a:ea typeface="宋体" pitchFamily="2" charset="-122"/>
              </a:rPr>
              <a:t>hyperplanes</a:t>
            </a:r>
            <a:endParaRPr lang="en-US" altLang="zh-CN" sz="2400" dirty="0" smtClean="0">
              <a:solidFill>
                <a:srgbClr val="0000CC"/>
              </a:solidFill>
              <a:latin typeface="+mj-lt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solidFill>
                <a:srgbClr val="0000CC"/>
              </a:solidFill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0000CC"/>
                </a:solidFill>
                <a:latin typeface="+mj-lt"/>
              </a:rPr>
              <a:t>2-layer with infinite hidden nodes can express any continuous functions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i="1" dirty="0" smtClean="0">
              <a:solidFill>
                <a:srgbClr val="0000CC"/>
              </a:solidFill>
              <a:latin typeface="+mj-lt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0000CC"/>
                </a:solidFill>
                <a:latin typeface="+mj-lt"/>
              </a:rPr>
              <a:t>&gt;2-layer can do this with less nodes</a:t>
            </a:r>
            <a:endParaRPr lang="en-US" altLang="zh-CN" sz="2400" i="1" dirty="0" smtClean="0">
              <a:solidFill>
                <a:srgbClr val="0000CC"/>
              </a:solidFill>
              <a:latin typeface="+mj-lt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143000" y="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Deeper = Better?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077200" cy="35052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0000CC"/>
                </a:solidFill>
                <a:latin typeface="+mj-lt"/>
                <a:ea typeface="宋体" pitchFamily="2" charset="-122"/>
              </a:rPr>
              <a:t>Yes (for performance)</a:t>
            </a: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>
              <a:solidFill>
                <a:srgbClr val="660066"/>
              </a:solidFill>
            </a:endParaRP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524000"/>
            <a:ext cx="685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Deeper = Better?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077200" cy="35052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宋体" pitchFamily="2" charset="-122"/>
              </a:rPr>
              <a:t>No 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宋体" pitchFamily="2" charset="-122"/>
                <a:sym typeface="Wingdings" pitchFamily="2" charset="2"/>
              </a:rPr>
              <a:t></a:t>
            </a:r>
          </a:p>
          <a:p>
            <a:pPr>
              <a:buNone/>
            </a:pPr>
            <a:endParaRPr lang="en-US" altLang="zh-CN" sz="1600" dirty="0" smtClean="0">
              <a:solidFill>
                <a:srgbClr val="FF0000"/>
              </a:solidFill>
              <a:latin typeface="+mj-lt"/>
              <a:ea typeface="宋体" pitchFamily="2" charset="-122"/>
              <a:sym typeface="Wingdings" pitchFamily="2" charset="2"/>
            </a:endParaRPr>
          </a:p>
          <a:p>
            <a:r>
              <a:rPr lang="en-US" altLang="zh-CN" sz="2400" dirty="0" smtClean="0">
                <a:solidFill>
                  <a:srgbClr val="0000CC"/>
                </a:solidFill>
                <a:latin typeface="+mj-lt"/>
                <a:ea typeface="宋体" pitchFamily="2" charset="-122"/>
                <a:sym typeface="Wingdings" pitchFamily="2" charset="2"/>
              </a:rPr>
              <a:t>You need to consider the deep net structure, the sufficiency of training set, and balance of effective vs. efficiency etc.</a:t>
            </a:r>
            <a:endParaRPr lang="en-US" altLang="zh-CN" dirty="0" smtClean="0">
              <a:solidFill>
                <a:srgbClr val="0000CC"/>
              </a:solidFill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solidFill>
                  <a:srgbClr val="0000CC"/>
                </a:solidFill>
                <a:latin typeface="Calibri" pitchFamily="34" charset="0"/>
                <a:ea typeface="宋体" pitchFamily="2" charset="-122"/>
              </a:rPr>
              <a:t>Generalization and Optimization</a:t>
            </a: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>
              <a:solidFill>
                <a:srgbClr val="660066"/>
              </a:solidFill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505200"/>
            <a:ext cx="3657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505200"/>
            <a:ext cx="4343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Basic of DL I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914400"/>
            <a:ext cx="7077075" cy="3400425"/>
          </a:xfrm>
          <a:prstGeom prst="rect">
            <a:avLst/>
          </a:prstGeom>
        </p:spPr>
      </p:pic>
      <p:pic>
        <p:nvPicPr>
          <p:cNvPr id="6" name="图片 5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4572000"/>
            <a:ext cx="64770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Basic of DL II</a:t>
            </a:r>
          </a:p>
        </p:txBody>
      </p:sp>
      <p:pic>
        <p:nvPicPr>
          <p:cNvPr id="3" name="图片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914400"/>
            <a:ext cx="4673600" cy="3235569"/>
          </a:xfrm>
          <a:prstGeom prst="rect">
            <a:avLst/>
          </a:prstGeom>
        </p:spPr>
      </p:pic>
      <p:pic>
        <p:nvPicPr>
          <p:cNvPr id="4" name="图片 3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2133600"/>
            <a:ext cx="2867025" cy="361950"/>
          </a:xfrm>
          <a:prstGeom prst="rect">
            <a:avLst/>
          </a:prstGeom>
        </p:spPr>
      </p:pic>
      <p:pic>
        <p:nvPicPr>
          <p:cNvPr id="7" name="图片 6" descr="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4191000"/>
            <a:ext cx="73628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Basic of DL III</a:t>
            </a:r>
          </a:p>
        </p:txBody>
      </p:sp>
      <p:pic>
        <p:nvPicPr>
          <p:cNvPr id="3" name="图片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990600"/>
            <a:ext cx="798112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143000" y="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Success of Deep Learning</a:t>
            </a:r>
          </a:p>
        </p:txBody>
      </p:sp>
      <p:pic>
        <p:nvPicPr>
          <p:cNvPr id="7" name="图片 6" descr="intr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990600"/>
            <a:ext cx="7620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solidFill>
                  <a:srgbClr val="660066"/>
                </a:solidFill>
              </a:rPr>
              <a:t>Forward-backward propagation</a:t>
            </a:r>
          </a:p>
        </p:txBody>
      </p:sp>
      <p:pic>
        <p:nvPicPr>
          <p:cNvPr id="4" name="图片 3" descr="deep fram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600200"/>
            <a:ext cx="7772400" cy="1295400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14400" y="1905000"/>
          <a:ext cx="282575" cy="333460"/>
        </p:xfrm>
        <a:graphic>
          <a:graphicData uri="http://schemas.openxmlformats.org/presentationml/2006/ole">
            <p:oleObj spid="_x0000_s1026" name="Formula" r:id="rId4" imgW="131040" imgH="155160" progId="Equation.Ribbit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676400" y="2057400"/>
          <a:ext cx="1049338" cy="384175"/>
        </p:xfrm>
        <a:graphic>
          <a:graphicData uri="http://schemas.openxmlformats.org/presentationml/2006/ole">
            <p:oleObj spid="_x0000_s1027" name="Formula" r:id="rId5" imgW="531000" imgH="193320" progId="Equation.Ribbit">
              <p:embed/>
            </p:oleObj>
          </a:graphicData>
        </a:graphic>
      </p:graphicFrame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3135313" y="1836738"/>
          <a:ext cx="350837" cy="409575"/>
        </p:xfrm>
        <a:graphic>
          <a:graphicData uri="http://schemas.openxmlformats.org/presentationml/2006/ole">
            <p:oleObj spid="_x0000_s1028" name="Formula" r:id="rId6" imgW="153720" imgH="179280" progId="Equation.Ribbit">
              <p:embed/>
            </p:oleObj>
          </a:graphicData>
        </a:graphic>
      </p:graphicFrame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3962400" y="2057400"/>
          <a:ext cx="1192212" cy="384175"/>
        </p:xfrm>
        <a:graphic>
          <a:graphicData uri="http://schemas.openxmlformats.org/presentationml/2006/ole">
            <p:oleObj spid="_x0000_s1029" name="Formula" r:id="rId7" imgW="602280" imgH="193320" progId="Equation.Ribbit">
              <p:embed/>
            </p:oleObj>
          </a:graphicData>
        </a:graphic>
      </p:graphicFrame>
      <p:graphicFrame>
        <p:nvGraphicFramePr>
          <p:cNvPr id="144389" name="Object 5"/>
          <p:cNvGraphicFramePr>
            <a:graphicFrameLocks noChangeAspect="1"/>
          </p:cNvGraphicFramePr>
          <p:nvPr/>
        </p:nvGraphicFramePr>
        <p:xfrm>
          <a:off x="5408613" y="1828800"/>
          <a:ext cx="354012" cy="409575"/>
        </p:xfrm>
        <a:graphic>
          <a:graphicData uri="http://schemas.openxmlformats.org/presentationml/2006/ole">
            <p:oleObj spid="_x0000_s1030" name="Formula" r:id="rId8" imgW="156240" imgH="179280" progId="Equation.Ribbit">
              <p:embed/>
            </p:oleObj>
          </a:graphicData>
        </a:graphic>
      </p:graphicFrame>
      <p:graphicFrame>
        <p:nvGraphicFramePr>
          <p:cNvPr id="144390" name="Object 6"/>
          <p:cNvGraphicFramePr>
            <a:graphicFrameLocks noChangeAspect="1"/>
          </p:cNvGraphicFramePr>
          <p:nvPr/>
        </p:nvGraphicFramePr>
        <p:xfrm>
          <a:off x="6172200" y="2057400"/>
          <a:ext cx="1192212" cy="384175"/>
        </p:xfrm>
        <a:graphic>
          <a:graphicData uri="http://schemas.openxmlformats.org/presentationml/2006/ole">
            <p:oleObj spid="_x0000_s1031" name="Formula" r:id="rId9" imgW="602280" imgH="193320" progId="Equation.Ribbit">
              <p:embed/>
            </p:oleObj>
          </a:graphicData>
        </a:graphic>
      </p:graphicFrame>
      <p:graphicFrame>
        <p:nvGraphicFramePr>
          <p:cNvPr id="144391" name="Object 7"/>
          <p:cNvGraphicFramePr>
            <a:graphicFrameLocks noChangeAspect="1"/>
          </p:cNvGraphicFramePr>
          <p:nvPr/>
        </p:nvGraphicFramePr>
        <p:xfrm>
          <a:off x="7759700" y="1854200"/>
          <a:ext cx="277813" cy="358775"/>
        </p:xfrm>
        <a:graphic>
          <a:graphicData uri="http://schemas.openxmlformats.org/presentationml/2006/ole">
            <p:oleObj spid="_x0000_s1032" name="Formula" r:id="rId10" imgW="122040" imgH="157680" progId="Equation.Ribbit">
              <p:embed/>
            </p:oleObj>
          </a:graphicData>
        </a:graphic>
      </p:graphicFrame>
      <p:sp>
        <p:nvSpPr>
          <p:cNvPr id="13" name="矩形 12"/>
          <p:cNvSpPr/>
          <p:nvPr/>
        </p:nvSpPr>
        <p:spPr>
          <a:xfrm>
            <a:off x="457200" y="3200400"/>
            <a:ext cx="2820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2D050"/>
                </a:solidFill>
              </a:rPr>
              <a:t>Forward propagation</a:t>
            </a:r>
            <a:r>
              <a:rPr lang="en-US" sz="2000" dirty="0" smtClean="0">
                <a:solidFill>
                  <a:srgbClr val="92D050"/>
                </a:solidFill>
              </a:rPr>
              <a:t>: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5638800"/>
            <a:ext cx="3034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Backward propagation: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144392" name="Object 8"/>
          <p:cNvGraphicFramePr>
            <a:graphicFrameLocks noChangeAspect="1"/>
          </p:cNvGraphicFramePr>
          <p:nvPr/>
        </p:nvGraphicFramePr>
        <p:xfrm>
          <a:off x="3573463" y="3214688"/>
          <a:ext cx="1879600" cy="355600"/>
        </p:xfrm>
        <a:graphic>
          <a:graphicData uri="http://schemas.openxmlformats.org/presentationml/2006/ole">
            <p:oleObj spid="_x0000_s1033" name="Formula" r:id="rId11" imgW="948960" imgH="179280" progId="Equation.Ribbit">
              <p:embed/>
            </p:oleObj>
          </a:graphicData>
        </a:graphic>
      </p:graphicFrame>
      <p:pic>
        <p:nvPicPr>
          <p:cNvPr id="15" name="图片 14" descr="ddeep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400" y="4114800"/>
            <a:ext cx="8153400" cy="1524000"/>
          </a:xfrm>
          <a:prstGeom prst="rect">
            <a:avLst/>
          </a:prstGeom>
        </p:spPr>
      </p:pic>
      <p:graphicFrame>
        <p:nvGraphicFramePr>
          <p:cNvPr id="144393" name="Object 9"/>
          <p:cNvGraphicFramePr>
            <a:graphicFrameLocks noChangeAspect="1"/>
          </p:cNvGraphicFramePr>
          <p:nvPr/>
        </p:nvGraphicFramePr>
        <p:xfrm>
          <a:off x="6248400" y="5257800"/>
          <a:ext cx="311150" cy="355600"/>
        </p:xfrm>
        <a:graphic>
          <a:graphicData uri="http://schemas.openxmlformats.org/presentationml/2006/ole">
            <p:oleObj spid="_x0000_s1034" name="Formula" r:id="rId13" imgW="136080" imgH="155160" progId="Equation.Ribbit">
              <p:embed/>
            </p:oleObj>
          </a:graphicData>
        </a:graphic>
      </p:graphicFrame>
      <p:graphicFrame>
        <p:nvGraphicFramePr>
          <p:cNvPr id="144395" name="Object 11"/>
          <p:cNvGraphicFramePr>
            <a:graphicFrameLocks noChangeAspect="1"/>
          </p:cNvGraphicFramePr>
          <p:nvPr/>
        </p:nvGraphicFramePr>
        <p:xfrm>
          <a:off x="7620000" y="3581400"/>
          <a:ext cx="519112" cy="774700"/>
        </p:xfrm>
        <a:graphic>
          <a:graphicData uri="http://schemas.openxmlformats.org/presentationml/2006/ole">
            <p:oleObj spid="_x0000_s1035" name="Formula" r:id="rId14" imgW="228600" imgH="338040" progId="Equation.Ribbit">
              <p:embed/>
            </p:oleObj>
          </a:graphicData>
        </a:graphic>
      </p:graphicFrame>
      <p:graphicFrame>
        <p:nvGraphicFramePr>
          <p:cNvPr id="144397" name="Object 13"/>
          <p:cNvGraphicFramePr>
            <a:graphicFrameLocks noChangeAspect="1"/>
          </p:cNvGraphicFramePr>
          <p:nvPr/>
        </p:nvGraphicFramePr>
        <p:xfrm>
          <a:off x="5334000" y="3657600"/>
          <a:ext cx="698448" cy="685800"/>
        </p:xfrm>
        <a:graphic>
          <a:graphicData uri="http://schemas.openxmlformats.org/presentationml/2006/ole">
            <p:oleObj spid="_x0000_s1036" name="Formula" r:id="rId15" imgW="347040" imgH="338040" progId="Equation.Ribbit">
              <p:embed/>
            </p:oleObj>
          </a:graphicData>
        </a:graphic>
      </p:graphicFrame>
      <p:graphicFrame>
        <p:nvGraphicFramePr>
          <p:cNvPr id="144398" name="Object 14"/>
          <p:cNvGraphicFramePr>
            <a:graphicFrameLocks noChangeAspect="1"/>
          </p:cNvGraphicFramePr>
          <p:nvPr/>
        </p:nvGraphicFramePr>
        <p:xfrm>
          <a:off x="3048000" y="5791200"/>
          <a:ext cx="2324100" cy="685800"/>
        </p:xfrm>
        <a:graphic>
          <a:graphicData uri="http://schemas.openxmlformats.org/presentationml/2006/ole">
            <p:oleObj spid="_x0000_s1037" name="Formula" r:id="rId16" imgW="1157040" imgH="338040" progId="Equation.Ribbit">
              <p:embed/>
            </p:oleObj>
          </a:graphicData>
        </a:graphic>
      </p:graphicFrame>
      <p:sp>
        <p:nvSpPr>
          <p:cNvPr id="22" name="矩形 21"/>
          <p:cNvSpPr/>
          <p:nvPr/>
        </p:nvSpPr>
        <p:spPr>
          <a:xfrm>
            <a:off x="5562600" y="5943600"/>
            <a:ext cx="1694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(Chain Rule)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0"/>
            <a:ext cx="77595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Why are deep architectures hard to train? </a:t>
            </a:r>
          </a:p>
        </p:txBody>
      </p:sp>
      <p:pic>
        <p:nvPicPr>
          <p:cNvPr id="8" name="图片 7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371600"/>
            <a:ext cx="3409950" cy="412107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495800" y="1676400"/>
            <a:ext cx="4114800" cy="35052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0000CC"/>
                </a:solidFill>
                <a:latin typeface="+mj-lt"/>
                <a:ea typeface="宋体" pitchFamily="2" charset="-122"/>
              </a:rPr>
              <a:t>Vanishing gradient problem  in backward propagation </a:t>
            </a:r>
          </a:p>
          <a:p>
            <a:endParaRPr lang="en-US" sz="2400" dirty="0" smtClean="0">
              <a:solidFill>
                <a:srgbClr val="0000CC"/>
              </a:solidFill>
              <a:latin typeface="+mj-lt"/>
            </a:endParaRPr>
          </a:p>
          <a:p>
            <a:endParaRPr lang="en-US" sz="2400" dirty="0" smtClean="0">
              <a:solidFill>
                <a:srgbClr val="0000CC"/>
              </a:solidFill>
              <a:latin typeface="+mj-lt"/>
            </a:endParaRPr>
          </a:p>
          <a:p>
            <a:endParaRPr lang="en-US" sz="2400" dirty="0" smtClean="0">
              <a:solidFill>
                <a:srgbClr val="0000CC"/>
              </a:solidFill>
              <a:latin typeface="+mj-lt"/>
            </a:endParaRPr>
          </a:p>
          <a:p>
            <a:pPr>
              <a:buNone/>
            </a:pPr>
            <a:endParaRPr lang="en-US" sz="2400" dirty="0">
              <a:solidFill>
                <a:srgbClr val="0000CC"/>
              </a:solidFill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 smtClean="0">
              <a:solidFill>
                <a:srgbClr val="0000CC"/>
              </a:solidFill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0000CC"/>
                </a:solidFill>
                <a:latin typeface="+mj-lt"/>
              </a:rPr>
              <a:t>Insufficient training data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sz="2400" dirty="0" smtClean="0">
              <a:solidFill>
                <a:srgbClr val="0000CC"/>
              </a:solidFill>
              <a:latin typeface="+mj-lt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400" i="1" dirty="0" smtClean="0">
              <a:solidFill>
                <a:srgbClr val="0000CC"/>
              </a:solidFill>
              <a:latin typeface="+mj-lt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>
              <a:solidFill>
                <a:srgbClr val="660066"/>
              </a:solidFill>
            </a:endParaRPr>
          </a:p>
        </p:txBody>
      </p:sp>
      <p:pic>
        <p:nvPicPr>
          <p:cNvPr id="7" name="图片 6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2743200"/>
            <a:ext cx="32480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0"/>
            <a:ext cx="80643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Layer-wise pre-training [Hinton et al. 2006] </a:t>
            </a:r>
          </a:p>
        </p:txBody>
      </p:sp>
      <p:pic>
        <p:nvPicPr>
          <p:cNvPr id="10" name="图片 9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990600"/>
            <a:ext cx="7029450" cy="47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0"/>
            <a:ext cx="80643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Layer-wise pre-training [Hinton et al. 2006] 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914400"/>
            <a:ext cx="71532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0"/>
            <a:ext cx="80643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Restricted Boltzmann Machine (RBM)</a:t>
            </a:r>
          </a:p>
        </p:txBody>
      </p:sp>
      <p:pic>
        <p:nvPicPr>
          <p:cNvPr id="7" name="图片 6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143000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0"/>
            <a:ext cx="80643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Deep Belief Nets (DBN) = Stacked RBM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78009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Auto-Encoders: simpler alternatives to RBMs</a:t>
            </a: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914400"/>
            <a:ext cx="75247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err="1" smtClean="0">
                <a:solidFill>
                  <a:srgbClr val="660066"/>
                </a:solidFill>
              </a:rPr>
              <a:t>Denoising</a:t>
            </a:r>
            <a:r>
              <a:rPr lang="en-US" altLang="zh-CN" sz="3600" dirty="0" smtClean="0">
                <a:solidFill>
                  <a:srgbClr val="660066"/>
                </a:solidFill>
              </a:rPr>
              <a:t> Auto-Encoders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990600"/>
            <a:ext cx="74199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Stacked Auto-Encoders (SAE)</a:t>
            </a: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143000"/>
            <a:ext cx="6629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err="1" smtClean="0">
                <a:solidFill>
                  <a:srgbClr val="660066"/>
                </a:solidFill>
              </a:rPr>
              <a:t>Convolutional</a:t>
            </a:r>
            <a:r>
              <a:rPr lang="en-US" altLang="zh-CN" sz="3600" dirty="0" smtClean="0">
                <a:solidFill>
                  <a:srgbClr val="660066"/>
                </a:solidFill>
              </a:rPr>
              <a:t> Neural Networks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066800"/>
            <a:ext cx="533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143000" y="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Success of Deep Learning</a:t>
            </a:r>
          </a:p>
        </p:txBody>
      </p:sp>
      <p:pic>
        <p:nvPicPr>
          <p:cNvPr id="5" name="图片 4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762000"/>
            <a:ext cx="77724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Fully Connected Layer</a:t>
            </a: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881062"/>
            <a:ext cx="74676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Locally Connected Layer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862" y="823912"/>
            <a:ext cx="75342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err="1" smtClean="0">
                <a:solidFill>
                  <a:srgbClr val="660066"/>
                </a:solidFill>
              </a:rPr>
              <a:t>Convolutional</a:t>
            </a:r>
            <a:r>
              <a:rPr lang="en-US" altLang="zh-CN" sz="3600" dirty="0" smtClean="0">
                <a:solidFill>
                  <a:srgbClr val="660066"/>
                </a:solidFill>
              </a:rPr>
              <a:t> Layer</a:t>
            </a: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74771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Pooling Layer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0" y="990600"/>
            <a:ext cx="7886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Pooling Layer</a:t>
            </a:r>
          </a:p>
        </p:txBody>
      </p:sp>
      <p:pic>
        <p:nvPicPr>
          <p:cNvPr id="7" name="图片 6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990600"/>
            <a:ext cx="74866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err="1" smtClean="0">
                <a:solidFill>
                  <a:srgbClr val="660066"/>
                </a:solidFill>
              </a:rPr>
              <a:t>ConvNets</a:t>
            </a:r>
            <a:r>
              <a:rPr lang="en-US" altLang="zh-CN" sz="3600" dirty="0" smtClean="0">
                <a:solidFill>
                  <a:srgbClr val="660066"/>
                </a:solidFill>
              </a:rPr>
              <a:t>: Typical Architecture</a:t>
            </a: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143000"/>
            <a:ext cx="7381875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Examples – </a:t>
            </a:r>
            <a:r>
              <a:rPr lang="en-US" altLang="zh-CN" sz="3600" dirty="0" err="1" smtClean="0">
                <a:solidFill>
                  <a:srgbClr val="660066"/>
                </a:solidFill>
              </a:rPr>
              <a:t>DeepFace</a:t>
            </a:r>
            <a:endParaRPr lang="en-US" altLang="zh-CN" sz="3600" dirty="0" smtClean="0">
              <a:solidFill>
                <a:srgbClr val="660066"/>
              </a:solidFill>
            </a:endParaRP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76400"/>
            <a:ext cx="73056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Recurrent Neural Networks</a:t>
            </a: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1371600"/>
            <a:ext cx="5567363" cy="388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53340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Input: sequential data/time series</a:t>
            </a:r>
          </a:p>
        </p:txBody>
      </p:sp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Simple Recurrent Neural Net</a:t>
            </a:r>
          </a:p>
        </p:txBody>
      </p:sp>
      <p:pic>
        <p:nvPicPr>
          <p:cNvPr id="8" name="图片 7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143000"/>
            <a:ext cx="74009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 smtClean="0">
                <a:solidFill>
                  <a:srgbClr val="660066"/>
                </a:solidFill>
              </a:rPr>
              <a:t>Stacking Recurrent Layer: deep RNN models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066800"/>
            <a:ext cx="69342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143000" y="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Success of Deep Learning</a:t>
            </a: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914400"/>
            <a:ext cx="8077200" cy="51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20762"/>
            <a:ext cx="8839200" cy="4694238"/>
          </a:xfrm>
        </p:spPr>
        <p:txBody>
          <a:bodyPr/>
          <a:lstStyle/>
          <a:p>
            <a:r>
              <a:rPr lang="en-US" altLang="zh-CN" sz="2400" dirty="0" err="1" smtClean="0">
                <a:ea typeface="宋体" pitchFamily="2" charset="-122"/>
              </a:rPr>
              <a:t>Caffe</a:t>
            </a:r>
            <a:r>
              <a:rPr lang="en-US" altLang="zh-CN" sz="2400" dirty="0" smtClean="0">
                <a:ea typeface="宋体" pitchFamily="2" charset="-122"/>
              </a:rPr>
              <a:t>: </a:t>
            </a:r>
            <a:r>
              <a:rPr lang="en-US" altLang="zh-CN" sz="2400" dirty="0" smtClean="0">
                <a:ea typeface="宋体" pitchFamily="2" charset="-122"/>
                <a:hlinkClick r:id="rId2"/>
              </a:rPr>
              <a:t>http://caffe.berkeleyvision.org/</a:t>
            </a:r>
            <a:endParaRPr lang="en-US" altLang="zh-CN" sz="240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Torch: </a:t>
            </a:r>
            <a:r>
              <a:rPr lang="en-US" altLang="zh-CN" sz="2400" dirty="0" smtClean="0">
                <a:ea typeface="宋体" pitchFamily="2" charset="-122"/>
              </a:rPr>
              <a:t>http:// </a:t>
            </a:r>
            <a:r>
              <a:rPr lang="en-US" sz="2400" dirty="0" smtClean="0">
                <a:hlinkClick r:id="rId3"/>
              </a:rPr>
              <a:t>www.torch.ch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altLang="zh-CN" sz="2400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err="1" smtClean="0">
                <a:latin typeface="Calibri" pitchFamily="34" charset="0"/>
                <a:ea typeface="宋体" pitchFamily="2" charset="-122"/>
              </a:rPr>
              <a:t>Theano</a:t>
            </a:r>
            <a:r>
              <a:rPr lang="en-US" altLang="zh-CN" sz="2400" dirty="0" smtClean="0">
                <a:latin typeface="Calibri" pitchFamily="34" charset="0"/>
                <a:ea typeface="宋体" pitchFamily="2" charset="-122"/>
              </a:rPr>
              <a:t>: </a:t>
            </a:r>
            <a:r>
              <a:rPr lang="en-US" altLang="zh-CN" sz="2400" dirty="0" smtClean="0">
                <a:latin typeface="Calibri" pitchFamily="34" charset="0"/>
                <a:ea typeface="宋体" pitchFamily="2" charset="-122"/>
                <a:hlinkClick r:id="rId4"/>
              </a:rPr>
              <a:t>http://deeplearning.net/software/theano/</a:t>
            </a:r>
            <a:endParaRPr lang="en-US" altLang="zh-CN" sz="2400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err="1" smtClean="0">
                <a:latin typeface="Calibri" pitchFamily="34" charset="0"/>
                <a:ea typeface="宋体" pitchFamily="2" charset="-122"/>
              </a:rPr>
              <a:t>TensorFlow</a:t>
            </a:r>
            <a:r>
              <a:rPr lang="en-US" altLang="zh-CN" sz="2400" dirty="0" smtClean="0">
                <a:latin typeface="Calibri" pitchFamily="34" charset="0"/>
                <a:ea typeface="宋体" pitchFamily="2" charset="-122"/>
              </a:rPr>
              <a:t>: </a:t>
            </a:r>
            <a:r>
              <a:rPr lang="en-US" altLang="zh-CN" sz="2400" dirty="0" smtClean="0">
                <a:latin typeface="Calibri" pitchFamily="34" charset="0"/>
                <a:ea typeface="宋体" pitchFamily="2" charset="-122"/>
                <a:hlinkClick r:id="rId5"/>
              </a:rPr>
              <a:t>https://www.tensorflow.org/</a:t>
            </a:r>
            <a:endParaRPr lang="en-US" altLang="zh-CN" sz="2400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err="1" smtClean="0">
                <a:latin typeface="Calibri" pitchFamily="34" charset="0"/>
                <a:ea typeface="宋体" pitchFamily="2" charset="-122"/>
              </a:rPr>
              <a:t>DeepLearnToolbox</a:t>
            </a:r>
            <a:r>
              <a:rPr lang="en-US" altLang="zh-CN" sz="2400" dirty="0" smtClean="0">
                <a:latin typeface="Calibri" pitchFamily="34" charset="0"/>
                <a:ea typeface="宋体" pitchFamily="2" charset="-122"/>
              </a:rPr>
              <a:t>: </a:t>
            </a:r>
            <a:r>
              <a:rPr lang="en-US" altLang="zh-CN" sz="2400" dirty="0" smtClean="0">
                <a:latin typeface="Calibri" pitchFamily="34" charset="0"/>
                <a:ea typeface="宋体" pitchFamily="2" charset="-122"/>
                <a:hlinkClick r:id="rId6"/>
              </a:rPr>
              <a:t>https://github.com/rasmusbergpalm/DeepLearnToolbox</a:t>
            </a:r>
            <a:endParaRPr lang="en-US" altLang="zh-CN" sz="2400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libri" pitchFamily="34" charset="0"/>
                <a:ea typeface="宋体" pitchFamily="2" charset="-122"/>
              </a:rPr>
              <a:t>Pylearn2: </a:t>
            </a:r>
            <a:r>
              <a:rPr lang="en-US" altLang="zh-CN" sz="2400" dirty="0" smtClean="0">
                <a:latin typeface="Calibri" pitchFamily="34" charset="0"/>
                <a:ea typeface="宋体" pitchFamily="2" charset="-122"/>
                <a:hlinkClick r:id="rId7"/>
              </a:rPr>
              <a:t>https://github.com/lisa-lab/pylearn2</a:t>
            </a:r>
            <a:endParaRPr lang="en-US" altLang="zh-CN" sz="2400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400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>
              <a:solidFill>
                <a:srgbClr val="660066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DNN Tools</a:t>
            </a:r>
          </a:p>
        </p:txBody>
      </p:sp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Advanced Topics in DL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800" dirty="0" smtClean="0"/>
              <a:t>There are many exciting new works out of ICML/NIPS. I just pick 3 that I think is most interesting.</a:t>
            </a:r>
          </a:p>
          <a:p>
            <a:endParaRPr lang="en-US" sz="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 </a:t>
            </a:r>
            <a:r>
              <a:rPr lang="en-US" sz="2400" dirty="0" smtClean="0"/>
              <a:t>Scaling to large data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Parameters reduction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Deep generative model</a:t>
            </a:r>
          </a:p>
        </p:txBody>
      </p:sp>
    </p:spTree>
    <p:extLst>
      <p:ext uri="{BB962C8B-B14F-4D97-AF65-F5344CB8AC3E}">
        <p14:creationId xmlns:p14="http://schemas.microsoft.com/office/powerpoint/2010/main" xmlns="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Model Parallelism</a:t>
            </a:r>
          </a:p>
        </p:txBody>
      </p:sp>
      <p:pic>
        <p:nvPicPr>
          <p:cNvPr id="6" name="内容占位符 5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0" y="914400"/>
            <a:ext cx="4238625" cy="3400425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" y="4419600"/>
            <a:ext cx="8458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800" dirty="0" smtClean="0">
                <a:latin typeface="+mn-lt"/>
                <a:ea typeface="宋体" pitchFamily="2" charset="-122"/>
                <a:cs typeface="+mn-cs"/>
              </a:rPr>
              <a:t>Deep net is stored and processed on multiple cores (multi-thread) or machines (message passing)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800" dirty="0" smtClean="0">
                <a:latin typeface="+mn-lt"/>
                <a:ea typeface="宋体" pitchFamily="2" charset="-122"/>
                <a:cs typeface="+mn-cs"/>
              </a:rPr>
              <a:t>Performance benefit depends on connectivity structure vs. computational demand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Data Parallelism</a:t>
            </a:r>
          </a:p>
        </p:txBody>
      </p:sp>
      <p:pic>
        <p:nvPicPr>
          <p:cNvPr id="7" name="内容占位符 6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066800"/>
            <a:ext cx="7162800" cy="350520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" y="4953000"/>
            <a:ext cx="8458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800" dirty="0" smtClean="0">
                <a:latin typeface="+mj-lt"/>
                <a:ea typeface="宋体" pitchFamily="2" charset="-122"/>
                <a:cs typeface="+mn-cs"/>
              </a:rPr>
              <a:t>Left: </a:t>
            </a:r>
            <a:r>
              <a:rPr lang="en-US" sz="2800" dirty="0" smtClean="0">
                <a:latin typeface="+mj-lt"/>
              </a:rPr>
              <a:t>Asynchronous SGD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n-cs"/>
            </a:endParaRP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800" dirty="0" smtClean="0">
                <a:latin typeface="+mj-lt"/>
                <a:ea typeface="宋体" pitchFamily="2" charset="-122"/>
                <a:cs typeface="+mn-cs"/>
              </a:rPr>
              <a:t>Right: </a:t>
            </a:r>
            <a:r>
              <a:rPr lang="en-US" sz="2800" dirty="0" smtClean="0">
                <a:latin typeface="+mj-lt"/>
              </a:rPr>
              <a:t>Distributed L-BFGS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Parameters Reduction</a:t>
            </a:r>
          </a:p>
        </p:txBody>
      </p:sp>
      <p:pic>
        <p:nvPicPr>
          <p:cNvPr id="7" name="图片 6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1066800"/>
            <a:ext cx="5943600" cy="3000375"/>
          </a:xfrm>
          <a:prstGeom prst="rect">
            <a:avLst/>
          </a:prstGeom>
        </p:spPr>
      </p:pic>
      <p:pic>
        <p:nvPicPr>
          <p:cNvPr id="8" name="图片 7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4419600"/>
            <a:ext cx="1752600" cy="464364"/>
          </a:xfrm>
          <a:prstGeom prst="rect">
            <a:avLst/>
          </a:prstGeom>
        </p:spPr>
      </p:pic>
      <p:pic>
        <p:nvPicPr>
          <p:cNvPr id="9" name="图片 8" descr="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4419600"/>
            <a:ext cx="4250871" cy="4191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33400" y="5257800"/>
            <a:ext cx="8458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800" dirty="0" smtClean="0">
                <a:latin typeface="+mj-lt"/>
                <a:ea typeface="宋体" pitchFamily="2" charset="-122"/>
                <a:cs typeface="+mn-cs"/>
              </a:rPr>
              <a:t>Time complexity O(</a:t>
            </a:r>
            <a:r>
              <a:rPr lang="en-US" altLang="zh-CN" sz="2800" dirty="0" err="1" smtClean="0">
                <a:latin typeface="+mj-lt"/>
                <a:ea typeface="宋体" pitchFamily="2" charset="-122"/>
                <a:cs typeface="+mn-cs"/>
              </a:rPr>
              <a:t>nlogd</a:t>
            </a:r>
            <a:r>
              <a:rPr lang="en-US" altLang="zh-CN" sz="2800" dirty="0" smtClean="0">
                <a:latin typeface="+mj-lt"/>
                <a:ea typeface="宋体" pitchFamily="2" charset="-122"/>
                <a:cs typeface="+mn-cs"/>
              </a:rPr>
              <a:t>), </a:t>
            </a:r>
            <a:r>
              <a:rPr lang="en-US" altLang="zh-CN" sz="2800" dirty="0" smtClean="0">
                <a:ea typeface="宋体" pitchFamily="2" charset="-122"/>
              </a:rPr>
              <a:t>space complexity O(n)</a:t>
            </a:r>
            <a:r>
              <a:rPr lang="en-US" altLang="zh-CN" sz="2800" dirty="0" smtClean="0">
                <a:latin typeface="+mj-lt"/>
                <a:ea typeface="宋体" pitchFamily="2" charset="-122"/>
                <a:cs typeface="+mn-cs"/>
              </a:rPr>
              <a:t>   </a:t>
            </a: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Parameters Reduction</a:t>
            </a:r>
          </a:p>
        </p:txBody>
      </p:sp>
      <p:pic>
        <p:nvPicPr>
          <p:cNvPr id="6" name="图片 5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1219200"/>
            <a:ext cx="2878772" cy="1676400"/>
          </a:xfrm>
          <a:prstGeom prst="rect">
            <a:avLst/>
          </a:prstGeom>
        </p:spPr>
      </p:pic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2895600" y="762000"/>
          <a:ext cx="554038" cy="355600"/>
        </p:xfrm>
        <a:graphic>
          <a:graphicData uri="http://schemas.openxmlformats.org/presentationml/2006/ole">
            <p:oleObj spid="_x0000_s64514" name="Formula" r:id="rId4" imgW="279720" imgH="179280" progId="Equation.Ribbit">
              <p:embed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1524000" y="1905000"/>
          <a:ext cx="265112" cy="307975"/>
        </p:xfrm>
        <a:graphic>
          <a:graphicData uri="http://schemas.openxmlformats.org/presentationml/2006/ole">
            <p:oleObj spid="_x0000_s64515" name="Formula" r:id="rId5" imgW="133560" imgH="156240" progId="Equation.Ribbit">
              <p:embed/>
            </p:oleObj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6019800" y="838200"/>
          <a:ext cx="1785938" cy="355600"/>
        </p:xfrm>
        <a:graphic>
          <a:graphicData uri="http://schemas.openxmlformats.org/presentationml/2006/ole">
            <p:oleObj spid="_x0000_s64516" name="Formula" r:id="rId6" imgW="900720" imgH="179280" progId="Equation.Ribbit">
              <p:embed/>
            </p:oleObj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4953000" y="2514600"/>
          <a:ext cx="2425701" cy="355600"/>
        </p:xfrm>
        <a:graphic>
          <a:graphicData uri="http://schemas.openxmlformats.org/presentationml/2006/ole">
            <p:oleObj spid="_x0000_s64517" name="Formula" r:id="rId7" imgW="1221840" imgH="179280" progId="Equation.Ribbit">
              <p:embed/>
            </p:oleObj>
          </a:graphicData>
        </a:graphic>
      </p:graphicFrame>
      <p:sp>
        <p:nvSpPr>
          <p:cNvPr id="11" name="右箭头 10"/>
          <p:cNvSpPr/>
          <p:nvPr/>
        </p:nvSpPr>
        <p:spPr>
          <a:xfrm>
            <a:off x="4953000" y="914400"/>
            <a:ext cx="609600" cy="2286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 descr="ma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6400" y="2971800"/>
            <a:ext cx="5280704" cy="2283904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33400" y="5257800"/>
            <a:ext cx="8458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800" dirty="0" smtClean="0">
                <a:latin typeface="+mj-lt"/>
                <a:ea typeface="宋体" pitchFamily="2" charset="-122"/>
                <a:cs typeface="+mn-cs"/>
              </a:rPr>
              <a:t>Time complexity O(</a:t>
            </a:r>
            <a:r>
              <a:rPr lang="en-US" altLang="zh-CN" sz="2800" dirty="0" err="1" smtClean="0">
                <a:latin typeface="+mj-lt"/>
                <a:ea typeface="宋体" pitchFamily="2" charset="-122"/>
                <a:cs typeface="+mn-cs"/>
              </a:rPr>
              <a:t>dlogd</a:t>
            </a:r>
            <a:r>
              <a:rPr lang="en-US" altLang="zh-CN" sz="2800" dirty="0" smtClean="0">
                <a:latin typeface="+mj-lt"/>
                <a:ea typeface="宋体" pitchFamily="2" charset="-122"/>
                <a:cs typeface="+mn-cs"/>
              </a:rPr>
              <a:t>), </a:t>
            </a:r>
            <a:r>
              <a:rPr lang="en-US" altLang="zh-CN" sz="2800" dirty="0" smtClean="0">
                <a:ea typeface="宋体" pitchFamily="2" charset="-122"/>
              </a:rPr>
              <a:t>space complexity O(d)</a:t>
            </a:r>
            <a:r>
              <a:rPr lang="en-US" altLang="zh-CN" sz="2800" dirty="0" smtClean="0">
                <a:latin typeface="+mj-lt"/>
                <a:ea typeface="宋体" pitchFamily="2" charset="-122"/>
                <a:cs typeface="+mn-cs"/>
              </a:rPr>
              <a:t>   </a:t>
            </a: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Deep Generative Model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400" y="1020762"/>
            <a:ext cx="8839200" cy="4694238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Goal: use similar structure as general DNN, but make strong assumptions concerning the distribution of latent variables</a:t>
            </a:r>
          </a:p>
          <a:p>
            <a:r>
              <a:rPr lang="en-US" altLang="zh-CN" sz="2800" dirty="0" smtClean="0">
                <a:ea typeface="宋体" pitchFamily="2" charset="-122"/>
              </a:rPr>
              <a:t>Training: stochastic gradient </a:t>
            </a:r>
            <a:r>
              <a:rPr lang="en-US" altLang="zh-CN" sz="2800" dirty="0" err="1" smtClean="0">
                <a:ea typeface="宋体" pitchFamily="2" charset="-122"/>
              </a:rPr>
              <a:t>variational</a:t>
            </a:r>
            <a:r>
              <a:rPr lang="en-US" altLang="zh-CN" sz="2800" dirty="0" smtClean="0">
                <a:ea typeface="宋体" pitchFamily="2" charset="-122"/>
              </a:rPr>
              <a:t> </a:t>
            </a:r>
            <a:r>
              <a:rPr lang="en-US" altLang="zh-CN" sz="2800" dirty="0" err="1" smtClean="0">
                <a:ea typeface="宋体" pitchFamily="2" charset="-122"/>
              </a:rPr>
              <a:t>Bayes</a:t>
            </a:r>
            <a:endParaRPr lang="en-US" altLang="zh-CN" sz="260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sz="1000" dirty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Works: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600" dirty="0" smtClean="0"/>
              <a:t>    - Auto-Encoding </a:t>
            </a:r>
            <a:r>
              <a:rPr lang="en-US" sz="2600" dirty="0" err="1" smtClean="0"/>
              <a:t>Variational</a:t>
            </a:r>
            <a:r>
              <a:rPr lang="en-US" sz="2600" dirty="0" smtClean="0"/>
              <a:t> </a:t>
            </a:r>
            <a:r>
              <a:rPr lang="en-US" sz="2600" dirty="0" err="1" smtClean="0"/>
              <a:t>Bayes</a:t>
            </a:r>
            <a:endParaRPr lang="en-US" sz="2600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sz="2600" dirty="0" smtClean="0"/>
              <a:t>    - Semi-supervised learning with deep generative models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600" dirty="0" smtClean="0"/>
              <a:t>    - Deep </a:t>
            </a:r>
            <a:r>
              <a:rPr lang="en-US" sz="2600" dirty="0" err="1" smtClean="0"/>
              <a:t>Kalman</a:t>
            </a:r>
            <a:r>
              <a:rPr lang="en-US" sz="2600" dirty="0" smtClean="0"/>
              <a:t> Filter</a:t>
            </a:r>
            <a:endParaRPr lang="en-US" altLang="zh-CN" sz="2600" i="1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i="1" dirty="0" smtClean="0">
              <a:latin typeface="Calibri" pitchFamily="34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50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600" dirty="0" smtClean="0"/>
              <a:t>Question?</a:t>
            </a:r>
            <a:endParaRPr 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C0A8FC-E70D-4D55-B10B-3193F1CDBB6C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143000" y="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Success of Deep Learning</a:t>
            </a: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990600"/>
            <a:ext cx="7195045" cy="51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14400" y="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What is Deep Learning?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09600" y="914400"/>
          <a:ext cx="7543800" cy="131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800"/>
              </a:tblGrid>
              <a:tr h="441206">
                <a:tc>
                  <a:txBody>
                    <a:bodyPr/>
                    <a:lstStyle/>
                    <a:p>
                      <a:r>
                        <a:rPr lang="en-US" dirty="0" smtClean="0"/>
                        <a:t>Definition</a:t>
                      </a:r>
                      <a:endParaRPr lang="en-US" dirty="0"/>
                    </a:p>
                  </a:txBody>
                  <a:tcPr/>
                </a:tc>
              </a:tr>
              <a:tr h="8735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 family of methods that uses deep architectures to learn high-level feature representations.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2362200"/>
            <a:ext cx="5638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14400" y="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Example of trainable features</a:t>
            </a: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143000"/>
            <a:ext cx="6324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14400" y="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Why do we need deep model?</a:t>
            </a:r>
          </a:p>
        </p:txBody>
      </p:sp>
      <p:pic>
        <p:nvPicPr>
          <p:cNvPr id="6" name="图片 5" descr="im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2667000"/>
            <a:ext cx="2667000" cy="312420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81000" y="990600"/>
          <a:ext cx="81534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400"/>
              </a:tblGrid>
              <a:tr h="489584">
                <a:tc>
                  <a:txBody>
                    <a:bodyPr/>
                    <a:lstStyle/>
                    <a:p>
                      <a:r>
                        <a:rPr lang="en-US" dirty="0" smtClean="0"/>
                        <a:t>Why Deep</a:t>
                      </a:r>
                      <a:r>
                        <a:rPr lang="en-US" baseline="0" dirty="0" smtClean="0"/>
                        <a:t> Model? </a:t>
                      </a:r>
                      <a:endParaRPr lang="en-US" dirty="0"/>
                    </a:p>
                  </a:txBody>
                  <a:tcPr/>
                </a:tc>
              </a:tr>
              <a:tr h="805816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sz="2200" dirty="0" smtClean="0">
                          <a:solidFill>
                            <a:srgbClr val="FF0000"/>
                          </a:solidFill>
                        </a:rPr>
                        <a:t>Fill</a:t>
                      </a:r>
                      <a:r>
                        <a:rPr lang="en-US" sz="2200" baseline="0" dirty="0" smtClean="0">
                          <a:solidFill>
                            <a:srgbClr val="FF0000"/>
                          </a:solidFill>
                        </a:rPr>
                        <a:t> in the gap between low-level feature and semantic meaning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2200" baseline="0" dirty="0" smtClean="0"/>
                        <a:t>Learn useful high-level abstraction with less variant/noise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 descr="sp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2743200"/>
            <a:ext cx="2514600" cy="297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400" y="57912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signals</a:t>
            </a:r>
          </a:p>
        </p:txBody>
      </p:sp>
      <p:sp>
        <p:nvSpPr>
          <p:cNvPr id="11" name="矩形 10"/>
          <p:cNvSpPr/>
          <p:nvPr/>
        </p:nvSpPr>
        <p:spPr>
          <a:xfrm>
            <a:off x="5257800" y="228600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sentence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5867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pixels</a:t>
            </a:r>
          </a:p>
        </p:txBody>
      </p:sp>
      <p:sp>
        <p:nvSpPr>
          <p:cNvPr id="13" name="矩形 12"/>
          <p:cNvSpPr/>
          <p:nvPr/>
        </p:nvSpPr>
        <p:spPr>
          <a:xfrm>
            <a:off x="1752600" y="2286000"/>
            <a:ext cx="91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object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98676" y="-76200"/>
            <a:ext cx="714992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en-US" altLang="zh-CN" sz="4000" dirty="0" smtClean="0">
                <a:solidFill>
                  <a:srgbClr val="660066"/>
                </a:solidFill>
              </a:rPr>
              <a:t>Success in Computer Vision</a:t>
            </a:r>
          </a:p>
        </p:txBody>
      </p:sp>
      <p:pic>
        <p:nvPicPr>
          <p:cNvPr id="6" name="图片 5" descr="imagen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990600"/>
            <a:ext cx="73596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0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30A0"/>
        </a:solidFill>
        <a:ln>
          <a:solidFill>
            <a:srgbClr val="7030A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3_IBM_template">
  <a:themeElements>
    <a:clrScheme name="1_IBM_template 1">
      <a:dk1>
        <a:srgbClr val="000000"/>
      </a:dk1>
      <a:lt1>
        <a:srgbClr val="FFFFFF"/>
      </a:lt1>
      <a:dk2>
        <a:srgbClr val="808080"/>
      </a:dk2>
      <a:lt2>
        <a:srgbClr val="CCCCFF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0909F9"/>
      </a:hlink>
      <a:folHlink>
        <a:srgbClr val="D18213"/>
      </a:folHlink>
    </a:clrScheme>
    <a:fontScheme name="1_IBM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IBM_template 1">
        <a:dk1>
          <a:srgbClr val="000000"/>
        </a:dk1>
        <a:lt1>
          <a:srgbClr val="FFFFFF"/>
        </a:lt1>
        <a:dk2>
          <a:srgbClr val="808080"/>
        </a:dk2>
        <a:lt2>
          <a:srgbClr val="CCCCFF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0909F9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56650</TotalTime>
  <Words>570</Words>
  <Application>Microsoft Office PowerPoint</Application>
  <PresentationFormat>全屏显示(4:3)</PresentationFormat>
  <Paragraphs>164</Paragraphs>
  <Slides>47</Slides>
  <Notes>11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0" baseType="lpstr">
      <vt:lpstr>Office Theme</vt:lpstr>
      <vt:lpstr>3_IBM_template</vt:lpstr>
      <vt:lpstr>Formula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Forward-backward propagation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for Querying and Mining Large Graphs</dc:title>
  <dc:creator>mm</dc:creator>
  <cp:lastModifiedBy>ych133</cp:lastModifiedBy>
  <cp:revision>2340</cp:revision>
  <cp:lastPrinted>2013-04-12T15:38:09Z</cp:lastPrinted>
  <dcterms:created xsi:type="dcterms:W3CDTF">2006-08-16T00:00:00Z</dcterms:created>
  <dcterms:modified xsi:type="dcterms:W3CDTF">2016-03-31T22:55:42Z</dcterms:modified>
</cp:coreProperties>
</file>